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15"/>
  </p:notesMasterIdLst>
  <p:sldIdLst>
    <p:sldId id="256" r:id="rId2"/>
    <p:sldId id="303" r:id="rId3"/>
    <p:sldId id="257" r:id="rId4"/>
    <p:sldId id="300" r:id="rId5"/>
    <p:sldId id="299" r:id="rId6"/>
    <p:sldId id="264" r:id="rId7"/>
    <p:sldId id="294" r:id="rId8"/>
    <p:sldId id="295" r:id="rId9"/>
    <p:sldId id="296" r:id="rId10"/>
    <p:sldId id="297" r:id="rId11"/>
    <p:sldId id="304" r:id="rId12"/>
    <p:sldId id="301" r:id="rId13"/>
    <p:sldId id="302" r:id="rId14"/>
  </p:sldIdLst>
  <p:sldSz cx="9144000" cy="5143500" type="screen16x9"/>
  <p:notesSz cx="6858000" cy="9144000"/>
  <p:embeddedFontLst>
    <p:embeddedFont>
      <p:font typeface="Assistant Light" pitchFamily="2" charset="-79"/>
      <p:regular r:id="rId16"/>
      <p:bold r:id="rId17"/>
    </p:embeddedFont>
    <p:embeddedFont>
      <p:font typeface="Fira Sans Extra Condensed Medium" panose="020B0604020202020204" charset="0"/>
      <p:regular r:id="rId18"/>
      <p:bold r:id="rId19"/>
      <p:italic r:id="rId20"/>
      <p:boldItalic r:id="rId21"/>
    </p:embeddedFont>
    <p:embeddedFont>
      <p:font typeface="Nunito Sans" pitchFamily="2" charset="0"/>
      <p:regular r:id="rId22"/>
      <p:bold r:id="rId23"/>
      <p:italic r:id="rId24"/>
      <p:boldItalic r:id="rId25"/>
    </p:embeddedFont>
    <p:embeddedFont>
      <p:font typeface="Nunito Sans ExtraBold" panose="020F0502020204030204" pitchFamily="2" charset="0"/>
      <p:bold r:id="rId26"/>
      <p:boldItalic r:id="rId27"/>
    </p:embeddedFont>
    <p:embeddedFont>
      <p:font typeface="Pontano Sans" panose="020B0604020202020204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760">
          <p15:clr>
            <a:srgbClr val="9AA0A6"/>
          </p15:clr>
        </p15:guide>
        <p15:guide id="2" pos="4215">
          <p15:clr>
            <a:srgbClr val="9AA0A6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>
        <p:guide pos="5760"/>
        <p:guide pos="4215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e4b937d3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e4b937d3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8d3b44f08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8d3b44f08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89700" y="-20175"/>
            <a:ext cx="4094650" cy="5190575"/>
          </a:xfrm>
          <a:custGeom>
            <a:avLst/>
            <a:gdLst/>
            <a:ahLst/>
            <a:cxnLst/>
            <a:rect l="l" t="t" r="r" b="b"/>
            <a:pathLst>
              <a:path w="163786" h="207623" extrusionOk="0">
                <a:moveTo>
                  <a:pt x="0" y="0"/>
                </a:moveTo>
                <a:lnTo>
                  <a:pt x="26895" y="207623"/>
                </a:lnTo>
                <a:lnTo>
                  <a:pt x="163786" y="207623"/>
                </a:lnTo>
                <a:lnTo>
                  <a:pt x="163786" y="53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63802" y="1290175"/>
            <a:ext cx="36396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 ExtraBold"/>
              <a:buNone/>
              <a:defRPr sz="30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1302" y="27576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ntano Sans"/>
              <a:buNone/>
              <a:defRPr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999400" y="3305175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5611575" y="3305175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1690650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312350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6980125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-6586" y="-40475"/>
            <a:ext cx="9180576" cy="1384272"/>
            <a:chOff x="0" y="-40481"/>
            <a:chExt cx="9144000" cy="1384272"/>
          </a:xfrm>
        </p:grpSpPr>
        <p:sp>
          <p:nvSpPr>
            <p:cNvPr id="19" name="Google Shape;19;p3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967738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115208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2"/>
          </p:nvPr>
        </p:nvSpPr>
        <p:spPr>
          <a:xfrm>
            <a:off x="3589500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3"/>
          </p:nvPr>
        </p:nvSpPr>
        <p:spPr>
          <a:xfrm>
            <a:off x="377383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4"/>
          </p:nvPr>
        </p:nvSpPr>
        <p:spPr>
          <a:xfrm>
            <a:off x="6264526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5"/>
          </p:nvPr>
        </p:nvSpPr>
        <p:spPr>
          <a:xfrm>
            <a:off x="6448876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6"/>
          </p:nvPr>
        </p:nvSpPr>
        <p:spPr>
          <a:xfrm>
            <a:off x="2271011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7"/>
          </p:nvPr>
        </p:nvSpPr>
        <p:spPr>
          <a:xfrm>
            <a:off x="2455361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8"/>
          </p:nvPr>
        </p:nvSpPr>
        <p:spPr>
          <a:xfrm>
            <a:off x="4892774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9"/>
          </p:nvPr>
        </p:nvSpPr>
        <p:spPr>
          <a:xfrm>
            <a:off x="5077124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ctrTitle" idx="13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14" hasCustomPrompt="1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15" hasCustomPrompt="1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16" hasCustomPrompt="1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3"/>
          <p:cNvSpPr txBox="1">
            <a:spLocks noGrp="1"/>
          </p:cNvSpPr>
          <p:nvPr>
            <p:ph type="title" idx="17" hasCustomPrompt="1"/>
          </p:nvPr>
        </p:nvSpPr>
        <p:spPr>
          <a:xfrm>
            <a:off x="2879111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18" hasCustomPrompt="1"/>
          </p:nvPr>
        </p:nvSpPr>
        <p:spPr>
          <a:xfrm>
            <a:off x="5500879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-38250" y="-19125"/>
            <a:ext cx="3403525" cy="5213625"/>
          </a:xfrm>
          <a:custGeom>
            <a:avLst/>
            <a:gdLst/>
            <a:ahLst/>
            <a:cxnLst/>
            <a:rect l="l" t="t" r="r" b="b"/>
            <a:pathLst>
              <a:path w="136141" h="208545" extrusionOk="0">
                <a:moveTo>
                  <a:pt x="114980" y="0"/>
                </a:moveTo>
                <a:lnTo>
                  <a:pt x="136141" y="208545"/>
                </a:lnTo>
                <a:lnTo>
                  <a:pt x="0" y="208545"/>
                </a:lnTo>
                <a:lnTo>
                  <a:pt x="0" y="25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74" name="Google Shape;74;p10"/>
          <p:cNvSpPr/>
          <p:nvPr/>
        </p:nvSpPr>
        <p:spPr>
          <a:xfrm>
            <a:off x="5729875" y="-6374"/>
            <a:ext cx="3792300" cy="5149875"/>
          </a:xfrm>
          <a:custGeom>
            <a:avLst/>
            <a:gdLst/>
            <a:ahLst/>
            <a:cxnLst/>
            <a:rect l="l" t="t" r="r" b="b"/>
            <a:pathLst>
              <a:path w="151692" h="205995" extrusionOk="0">
                <a:moveTo>
                  <a:pt x="34162" y="510"/>
                </a:moveTo>
                <a:lnTo>
                  <a:pt x="0" y="205995"/>
                </a:lnTo>
                <a:lnTo>
                  <a:pt x="140729" y="205995"/>
                </a:lnTo>
                <a:lnTo>
                  <a:pt x="151692" y="177186"/>
                </a:lnTo>
                <a:lnTo>
                  <a:pt x="14098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75" name="Google Shape;75;p10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ctrTitle" idx="2"/>
          </p:nvPr>
        </p:nvSpPr>
        <p:spPr>
          <a:xfrm flipH="1">
            <a:off x="719975" y="2423575"/>
            <a:ext cx="1374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ubTitle" idx="1"/>
          </p:nvPr>
        </p:nvSpPr>
        <p:spPr>
          <a:xfrm flipH="1">
            <a:off x="720000" y="2954750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ctrTitle" idx="3"/>
          </p:nvPr>
        </p:nvSpPr>
        <p:spPr>
          <a:xfrm flipH="1">
            <a:off x="3884850" y="2423575"/>
            <a:ext cx="1374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ubTitle" idx="4"/>
          </p:nvPr>
        </p:nvSpPr>
        <p:spPr>
          <a:xfrm flipH="1">
            <a:off x="3579450" y="2954750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ctrTitle" idx="5"/>
          </p:nvPr>
        </p:nvSpPr>
        <p:spPr>
          <a:xfrm flipH="1">
            <a:off x="7043225" y="2423575"/>
            <a:ext cx="1374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6"/>
          </p:nvPr>
        </p:nvSpPr>
        <p:spPr>
          <a:xfrm flipH="1">
            <a:off x="6432425" y="2954750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">
  <p:cSld name="CUSTOM_15_1_1_2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>
            <a:spLocks noGrp="1"/>
          </p:cNvSpPr>
          <p:nvPr>
            <p:ph type="ctrTitle"/>
          </p:nvPr>
        </p:nvSpPr>
        <p:spPr>
          <a:xfrm>
            <a:off x="610871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14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6"/>
          <p:cNvGrpSpPr/>
          <p:nvPr/>
        </p:nvGrpSpPr>
        <p:grpSpPr>
          <a:xfrm>
            <a:off x="-6586" y="-192875"/>
            <a:ext cx="9174175" cy="1384272"/>
            <a:chOff x="0" y="-40481"/>
            <a:chExt cx="9144000" cy="1384272"/>
          </a:xfrm>
        </p:grpSpPr>
        <p:sp>
          <p:nvSpPr>
            <p:cNvPr id="99" name="Google Shape;99;p16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16"/>
          <p:cNvSpPr txBox="1">
            <a:spLocks noGrp="1"/>
          </p:cNvSpPr>
          <p:nvPr>
            <p:ph type="body" idx="1"/>
          </p:nvPr>
        </p:nvSpPr>
        <p:spPr>
          <a:xfrm>
            <a:off x="720000" y="1183700"/>
            <a:ext cx="37716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1pPr>
            <a:lvl2pPr marL="914400" lvl="1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2pPr>
            <a:lvl3pPr marL="1371600" lvl="2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3pPr>
            <a:lvl4pPr marL="1828800" lvl="3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4pPr>
            <a:lvl5pPr marL="2286000" lvl="4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5pPr>
            <a:lvl6pPr marL="2743200" lvl="5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6pPr>
            <a:lvl7pPr marL="3200400" lvl="6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7pPr>
            <a:lvl8pPr marL="3657600" lvl="7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8pPr>
            <a:lvl9pPr marL="4114800" lvl="8" indent="-28575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4">
    <p:bg>
      <p:bgPr>
        <a:noFill/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6" r:id="rId3"/>
    <p:sldLayoutId id="2147483657" r:id="rId4"/>
    <p:sldLayoutId id="2147483659" r:id="rId5"/>
    <p:sldLayoutId id="2147483662" r:id="rId6"/>
    <p:sldLayoutId id="2147483663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orient="horz" pos="340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subTitle" idx="1"/>
          </p:nvPr>
        </p:nvSpPr>
        <p:spPr>
          <a:xfrm>
            <a:off x="5842060" y="3536499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b="1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b="1" dirty="0"/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TEAM NAME:    </a:t>
            </a:r>
            <a:r>
              <a:rPr lang="en" b="1" u="sng" dirty="0">
                <a:solidFill>
                  <a:schemeClr val="lt1"/>
                </a:solidFill>
              </a:rPr>
              <a:t>COGNITIVE CREATORS</a:t>
            </a:r>
          </a:p>
          <a:p>
            <a:pPr marL="0" indent="0" algn="l">
              <a:lnSpc>
                <a:spcPct val="200000"/>
              </a:lnSpc>
            </a:pPr>
            <a:r>
              <a:rPr lang="en" b="1" dirty="0"/>
              <a:t>COMPANY NAME:  </a:t>
            </a:r>
            <a:r>
              <a:rPr lang="en-US" sz="1200" b="1" u="sng" dirty="0"/>
              <a:t>BRIDGES FROM BORDERS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b="1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5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117" name="Google Shape;117;p22"/>
          <p:cNvSpPr txBox="1">
            <a:spLocks noGrp="1"/>
          </p:cNvSpPr>
          <p:nvPr>
            <p:ph type="ctrTitle"/>
          </p:nvPr>
        </p:nvSpPr>
        <p:spPr>
          <a:xfrm>
            <a:off x="5588220" y="495262"/>
            <a:ext cx="36396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AI-Powered Cultural Bridge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18" name="Google Shape;118;p22"/>
          <p:cNvSpPr/>
          <p:nvPr/>
        </p:nvSpPr>
        <p:spPr>
          <a:xfrm flipH="1">
            <a:off x="6087140" y="-1032084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796492-7E72-BEFF-D1E2-CC47F4C835D5}"/>
              </a:ext>
            </a:extLst>
          </p:cNvPr>
          <p:cNvSpPr/>
          <p:nvPr/>
        </p:nvSpPr>
        <p:spPr>
          <a:xfrm>
            <a:off x="-2103120" y="-90100"/>
            <a:ext cx="7848600" cy="5323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olorful paint splatter on a white background&#10;&#10;Description automatically generated">
            <a:extLst>
              <a:ext uri="{FF2B5EF4-FFF2-40B4-BE49-F238E27FC236}">
                <a16:creationId xmlns:a16="http://schemas.microsoft.com/office/drawing/2014/main" id="{BD87A184-4E6F-4567-EA54-8CA4777FD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90688" y="190462"/>
            <a:ext cx="7436168" cy="49574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patient information&#10;&#10;Description automatically generated">
            <a:extLst>
              <a:ext uri="{FF2B5EF4-FFF2-40B4-BE49-F238E27FC236}">
                <a16:creationId xmlns:a16="http://schemas.microsoft.com/office/drawing/2014/main" id="{61445B6A-53EA-4FA7-9EF9-570D1173C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28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59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medical information&#10;&#10;Description automatically generated">
            <a:extLst>
              <a:ext uri="{FF2B5EF4-FFF2-40B4-BE49-F238E27FC236}">
                <a16:creationId xmlns:a16="http://schemas.microsoft.com/office/drawing/2014/main" id="{4B4013A5-7429-0B5C-C53A-43F86E9F8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386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on a green arrow with binoculars&#10;&#10;Description automatically generated">
            <a:extLst>
              <a:ext uri="{FF2B5EF4-FFF2-40B4-BE49-F238E27FC236}">
                <a16:creationId xmlns:a16="http://schemas.microsoft.com/office/drawing/2014/main" id="{4E124D4C-FEAF-81AC-4B7C-774D49045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860" y="1758141"/>
            <a:ext cx="3503076" cy="265066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A1D9953-6AA5-82F7-A2F6-D4849D458B0C}"/>
              </a:ext>
            </a:extLst>
          </p:cNvPr>
          <p:cNvSpPr txBox="1">
            <a:spLocks/>
          </p:cNvSpPr>
          <p:nvPr/>
        </p:nvSpPr>
        <p:spPr>
          <a:xfrm>
            <a:off x="2599853" y="242748"/>
            <a:ext cx="3944293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3"/>
                </a:solidFill>
              </a:rPr>
              <a:t>FUTURE SCOPE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283FA75-BEB3-A587-3519-313BF2AD2D54}"/>
              </a:ext>
            </a:extLst>
          </p:cNvPr>
          <p:cNvSpPr txBox="1">
            <a:spLocks/>
          </p:cNvSpPr>
          <p:nvPr/>
        </p:nvSpPr>
        <p:spPr>
          <a:xfrm flipH="1">
            <a:off x="275064" y="992656"/>
            <a:ext cx="5514098" cy="3830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sng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Assistant Light" pitchFamily="2" charset="-79"/>
                <a:cs typeface="Assistant Light" pitchFamily="2" charset="-79"/>
              </a:rPr>
              <a:t>Multimodal AI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Assistant Light" pitchFamily="2" charset="-79"/>
                <a:cs typeface="Assistant Light" pitchFamily="2" charset="-79"/>
              </a:rPr>
              <a:t>: Add voice and image recognition to analyze emotions and body language for better cultural understanding.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accent3"/>
              </a:solidFill>
              <a:effectLst/>
              <a:latin typeface="Assistant Light" pitchFamily="2" charset="-79"/>
              <a:cs typeface="Assistant Light" pitchFamily="2" charset="-79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sng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Assistant Light" pitchFamily="2" charset="-79"/>
                <a:cs typeface="Assistant Light" pitchFamily="2" charset="-79"/>
              </a:rPr>
              <a:t>Global Language Support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Assistant Light" pitchFamily="2" charset="-79"/>
                <a:cs typeface="Assistant Light" pitchFamily="2" charset="-79"/>
              </a:rPr>
              <a:t>: Use multilingual NLP to enable seamless communication across languages.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accent3"/>
              </a:solidFill>
              <a:effectLst/>
              <a:latin typeface="Assistant Light" pitchFamily="2" charset="-79"/>
              <a:cs typeface="Assistant Light" pitchFamily="2" charset="-79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sng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Assistant Light" pitchFamily="2" charset="-79"/>
                <a:cs typeface="Assistant Light" pitchFamily="2" charset="-79"/>
              </a:rPr>
              <a:t>AI-Powered Cultural Training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Assistant Light" pitchFamily="2" charset="-79"/>
                <a:cs typeface="Assistant Light" pitchFamily="2" charset="-79"/>
              </a:rPr>
              <a:t>: Create AI-based cultural training for service providers, improving with real-world feedback.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accent3"/>
              </a:solidFill>
              <a:effectLst/>
              <a:latin typeface="Assistant Light" pitchFamily="2" charset="-79"/>
              <a:cs typeface="Assistant Light" pitchFamily="2" charset="-79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sng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Assistant Light" pitchFamily="2" charset="-79"/>
                <a:cs typeface="Assistant Light" pitchFamily="2" charset="-79"/>
              </a:rPr>
              <a:t>Behavioral Insights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Assistant Light" pitchFamily="2" charset="-79"/>
                <a:cs typeface="Assistant Light" pitchFamily="2" charset="-79"/>
              </a:rPr>
              <a:t>: Integrate sentiment analysis and behavioral tracking to improve predictive capabilities for client outcomes.</a:t>
            </a:r>
          </a:p>
        </p:txBody>
      </p:sp>
    </p:spTree>
    <p:extLst>
      <p:ext uri="{BB962C8B-B14F-4D97-AF65-F5344CB8AC3E}">
        <p14:creationId xmlns:p14="http://schemas.microsoft.com/office/powerpoint/2010/main" val="2448128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ith her eyes closed and a heart above her head&#10;&#10;Description automatically generated">
            <a:extLst>
              <a:ext uri="{FF2B5EF4-FFF2-40B4-BE49-F238E27FC236}">
                <a16:creationId xmlns:a16="http://schemas.microsoft.com/office/drawing/2014/main" id="{7FAB6AB7-C967-988C-E134-8044C9A9E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7" b="99837" l="9967" r="89869">
                        <a14:foregroundMark x1="33170" y1="73203" x2="21569" y2="89052"/>
                        <a14:foregroundMark x1="21569" y1="89052" x2="18954" y2="99837"/>
                        <a14:foregroundMark x1="44444" y1="14706" x2="54902" y2="22059"/>
                        <a14:foregroundMark x1="65196" y1="27614" x2="65523" y2="28431"/>
                        <a14:foregroundMark x1="33333" y1="29575" x2="33333" y2="308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895646"/>
            <a:ext cx="3928649" cy="3928649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5D5CE2C5-0502-9866-AFCC-2FDC9A11A95F}"/>
              </a:ext>
            </a:extLst>
          </p:cNvPr>
          <p:cNvSpPr txBox="1">
            <a:spLocks/>
          </p:cNvSpPr>
          <p:nvPr/>
        </p:nvSpPr>
        <p:spPr>
          <a:xfrm>
            <a:off x="3105373" y="1209589"/>
            <a:ext cx="5666920" cy="3300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en-US" sz="6000" dirty="0"/>
              <a:t>THANK</a:t>
            </a:r>
          </a:p>
          <a:p>
            <a:r>
              <a:rPr lang="en-US" sz="6000" dirty="0"/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3846401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erson walking up the stairs&#10;&#10;Description automatically generated">
            <a:extLst>
              <a:ext uri="{FF2B5EF4-FFF2-40B4-BE49-F238E27FC236}">
                <a16:creationId xmlns:a16="http://schemas.microsoft.com/office/drawing/2014/main" id="{01A12EBF-4D68-2AC1-7962-16FB077EC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354" y="0"/>
            <a:ext cx="4879646" cy="5143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F689181-B495-E940-D38F-AC9DD081B95B}"/>
              </a:ext>
            </a:extLst>
          </p:cNvPr>
          <p:cNvSpPr/>
          <p:nvPr/>
        </p:nvSpPr>
        <p:spPr>
          <a:xfrm>
            <a:off x="587300" y="631648"/>
            <a:ext cx="3014544" cy="2103653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C73D77-797A-7368-E9AD-778B2FDF6FE4}"/>
              </a:ext>
            </a:extLst>
          </p:cNvPr>
          <p:cNvSpPr/>
          <p:nvPr/>
        </p:nvSpPr>
        <p:spPr>
          <a:xfrm>
            <a:off x="587299" y="3229882"/>
            <a:ext cx="3014544" cy="1520537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oogle Shape;264;p30">
            <a:extLst>
              <a:ext uri="{FF2B5EF4-FFF2-40B4-BE49-F238E27FC236}">
                <a16:creationId xmlns:a16="http://schemas.microsoft.com/office/drawing/2014/main" id="{99B4814E-FC03-A934-C267-9FA7A6A4A190}"/>
              </a:ext>
            </a:extLst>
          </p:cNvPr>
          <p:cNvSpPr txBox="1">
            <a:spLocks/>
          </p:cNvSpPr>
          <p:nvPr/>
        </p:nvSpPr>
        <p:spPr>
          <a:xfrm flipH="1">
            <a:off x="938517" y="1966111"/>
            <a:ext cx="2206127" cy="6056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u="sng" dirty="0">
                <a:solidFill>
                  <a:schemeClr val="bg1"/>
                </a:solidFill>
              </a:rPr>
              <a:t>TEAM MEMBERS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ANKIT DUBEY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SHLOKA BHATT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ARYA SATAM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MANEESHA KOMATI</a:t>
            </a:r>
          </a:p>
        </p:txBody>
      </p:sp>
      <p:sp>
        <p:nvSpPr>
          <p:cNvPr id="17" name="Google Shape;264;p30">
            <a:extLst>
              <a:ext uri="{FF2B5EF4-FFF2-40B4-BE49-F238E27FC236}">
                <a16:creationId xmlns:a16="http://schemas.microsoft.com/office/drawing/2014/main" id="{21728F72-3F90-043F-D617-A448EE5F2615}"/>
              </a:ext>
            </a:extLst>
          </p:cNvPr>
          <p:cNvSpPr txBox="1">
            <a:spLocks/>
          </p:cNvSpPr>
          <p:nvPr/>
        </p:nvSpPr>
        <p:spPr>
          <a:xfrm flipH="1">
            <a:off x="991508" y="3906213"/>
            <a:ext cx="2206127" cy="6056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u="sng" dirty="0">
                <a:solidFill>
                  <a:schemeClr val="bg1"/>
                </a:solidFill>
              </a:rPr>
              <a:t>MENTOR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ADITHYA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AJIT PAWAR</a:t>
            </a:r>
          </a:p>
        </p:txBody>
      </p:sp>
    </p:spTree>
    <p:extLst>
      <p:ext uri="{BB962C8B-B14F-4D97-AF65-F5344CB8AC3E}">
        <p14:creationId xmlns:p14="http://schemas.microsoft.com/office/powerpoint/2010/main" val="3010306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>
            <a:spLocks noGrp="1"/>
          </p:cNvSpPr>
          <p:nvPr>
            <p:ph type="ctrTitle" idx="13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</a:rPr>
              <a:t>TABLE OF CONTENTS</a:t>
            </a:r>
            <a:endParaRPr sz="2000" dirty="0">
              <a:solidFill>
                <a:schemeClr val="lt1"/>
              </a:solidFill>
            </a:endParaRPr>
          </a:p>
        </p:txBody>
      </p:sp>
      <p:cxnSp>
        <p:nvCxnSpPr>
          <p:cNvPr id="124" name="Google Shape;124;p23"/>
          <p:cNvCxnSpPr/>
          <p:nvPr/>
        </p:nvCxnSpPr>
        <p:spPr>
          <a:xfrm>
            <a:off x="5871225" y="2147250"/>
            <a:ext cx="0" cy="689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" name="Google Shape;125;p23"/>
          <p:cNvCxnSpPr/>
          <p:nvPr/>
        </p:nvCxnSpPr>
        <p:spPr>
          <a:xfrm>
            <a:off x="3249525" y="2147250"/>
            <a:ext cx="0" cy="689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23"/>
          <p:cNvSpPr txBox="1">
            <a:spLocks noGrp="1"/>
          </p:cNvSpPr>
          <p:nvPr>
            <p:ph type="ctrTitle"/>
          </p:nvPr>
        </p:nvSpPr>
        <p:spPr>
          <a:xfrm>
            <a:off x="1087657" y="2340556"/>
            <a:ext cx="1993318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PROBLEM STATEMENT</a:t>
            </a:r>
            <a:endParaRPr sz="1200" dirty="0"/>
          </a:p>
        </p:txBody>
      </p:sp>
      <p:sp>
        <p:nvSpPr>
          <p:cNvPr id="127" name="Google Shape;127;p23"/>
          <p:cNvSpPr txBox="1">
            <a:spLocks noGrp="1"/>
          </p:cNvSpPr>
          <p:nvPr>
            <p:ph type="ctrTitle" idx="3"/>
          </p:nvPr>
        </p:nvSpPr>
        <p:spPr>
          <a:xfrm>
            <a:off x="377383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WORKFLOW</a:t>
            </a:r>
            <a:endParaRPr dirty="0"/>
          </a:p>
        </p:txBody>
      </p:sp>
      <p:sp>
        <p:nvSpPr>
          <p:cNvPr id="128" name="Google Shape;128;p23"/>
          <p:cNvSpPr txBox="1">
            <a:spLocks noGrp="1"/>
          </p:cNvSpPr>
          <p:nvPr>
            <p:ph type="ctrTitle" idx="5"/>
          </p:nvPr>
        </p:nvSpPr>
        <p:spPr>
          <a:xfrm>
            <a:off x="6294945" y="2340556"/>
            <a:ext cx="2100761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DETAILED DESCRIPTION</a:t>
            </a:r>
            <a:endParaRPr sz="1200" dirty="0"/>
          </a:p>
        </p:txBody>
      </p:sp>
      <p:sp>
        <p:nvSpPr>
          <p:cNvPr id="130" name="Google Shape;130;p23"/>
          <p:cNvSpPr txBox="1">
            <a:spLocks noGrp="1"/>
          </p:cNvSpPr>
          <p:nvPr>
            <p:ph type="title" idx="14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2" name="Google Shape;132;p23"/>
          <p:cNvSpPr txBox="1">
            <a:spLocks noGrp="1"/>
          </p:cNvSpPr>
          <p:nvPr>
            <p:ph type="title" idx="15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4" name="Google Shape;134;p23"/>
          <p:cNvSpPr txBox="1">
            <a:spLocks noGrp="1"/>
          </p:cNvSpPr>
          <p:nvPr>
            <p:ph type="title" idx="16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6" name="Google Shape;136;p23"/>
          <p:cNvSpPr txBox="1">
            <a:spLocks noGrp="1"/>
          </p:cNvSpPr>
          <p:nvPr>
            <p:ph type="ctrTitle" idx="7"/>
          </p:nvPr>
        </p:nvSpPr>
        <p:spPr>
          <a:xfrm>
            <a:off x="2276725" y="3700506"/>
            <a:ext cx="2116615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AI MODEL DESCRIPTION</a:t>
            </a:r>
            <a:endParaRPr dirty="0"/>
          </a:p>
        </p:txBody>
      </p:sp>
      <p:sp>
        <p:nvSpPr>
          <p:cNvPr id="137" name="Google Shape;137;p23"/>
          <p:cNvSpPr txBox="1">
            <a:spLocks noGrp="1"/>
          </p:cNvSpPr>
          <p:nvPr>
            <p:ph type="title" idx="17"/>
          </p:nvPr>
        </p:nvSpPr>
        <p:spPr>
          <a:xfrm>
            <a:off x="2879111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9" name="Google Shape;139;p23"/>
          <p:cNvSpPr txBox="1">
            <a:spLocks noGrp="1"/>
          </p:cNvSpPr>
          <p:nvPr>
            <p:ph type="ctrTitle" idx="9"/>
          </p:nvPr>
        </p:nvSpPr>
        <p:spPr>
          <a:xfrm>
            <a:off x="5077124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 RESULTS</a:t>
            </a:r>
          </a:p>
        </p:txBody>
      </p:sp>
      <p:sp>
        <p:nvSpPr>
          <p:cNvPr id="140" name="Google Shape;140;p23"/>
          <p:cNvSpPr txBox="1">
            <a:spLocks noGrp="1"/>
          </p:cNvSpPr>
          <p:nvPr>
            <p:ph type="title" idx="18"/>
          </p:nvPr>
        </p:nvSpPr>
        <p:spPr>
          <a:xfrm>
            <a:off x="5500879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41" name="Google Shape;141;p23"/>
          <p:cNvCxnSpPr/>
          <p:nvPr/>
        </p:nvCxnSpPr>
        <p:spPr>
          <a:xfrm>
            <a:off x="4572025" y="3518850"/>
            <a:ext cx="0" cy="689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3"/>
          <p:cNvSpPr/>
          <p:nvPr/>
        </p:nvSpPr>
        <p:spPr>
          <a:xfrm rot="899825">
            <a:off x="-1428364" y="3728917"/>
            <a:ext cx="2950497" cy="231666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3"/>
          <p:cNvSpPr/>
          <p:nvPr/>
        </p:nvSpPr>
        <p:spPr>
          <a:xfrm rot="-3036684">
            <a:off x="7582353" y="4618566"/>
            <a:ext cx="2950470" cy="231674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0E11F92A-83FC-2E10-F3D2-CCC6C7ADDCAD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 flipH="1">
            <a:off x="3552400" y="699750"/>
            <a:ext cx="5514098" cy="1530970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sz="1700" b="1" u="sng" dirty="0"/>
              <a:t>BRIDGES FROM BORDERS</a:t>
            </a:r>
          </a:p>
          <a:p>
            <a:pPr algn="l">
              <a:lnSpc>
                <a:spcPct val="150000"/>
              </a:lnSpc>
            </a:pPr>
            <a:r>
              <a:rPr lang="en-US" sz="1700" b="1" dirty="0"/>
              <a:t>How to use AI to support human service/professional </a:t>
            </a:r>
          </a:p>
          <a:p>
            <a:pPr algn="l">
              <a:lnSpc>
                <a:spcPct val="150000"/>
              </a:lnSpc>
            </a:pPr>
            <a:r>
              <a:rPr lang="en-US" sz="1700" b="1" dirty="0"/>
              <a:t>service providers in multicultural competency </a:t>
            </a:r>
          </a:p>
          <a:p>
            <a:pPr algn="l">
              <a:lnSpc>
                <a:spcPct val="150000"/>
              </a:lnSpc>
            </a:pPr>
            <a:r>
              <a:rPr lang="en-US" sz="1700" b="1" dirty="0"/>
              <a:t>development.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62852BB-11C4-99AC-341C-1CD684AE2750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 flipH="1">
            <a:off x="3500361" y="2598987"/>
            <a:ext cx="4880703" cy="408100"/>
          </a:xfrm>
        </p:spPr>
        <p:txBody>
          <a:bodyPr/>
          <a:lstStyle/>
          <a:p>
            <a:pPr algn="l"/>
            <a:r>
              <a:rPr lang="en-US" sz="1800" b="1" dirty="0">
                <a:solidFill>
                  <a:schemeClr val="accent2">
                    <a:lumMod val="50000"/>
                  </a:schemeClr>
                </a:solidFill>
                <a:latin typeface="Nunito Sans ExtraBold" pitchFamily="2" charset="0"/>
              </a:rPr>
              <a:t>OBJECTIVE</a:t>
            </a:r>
          </a:p>
          <a:p>
            <a:pPr algn="l"/>
            <a:endParaRPr lang="en-US" sz="1800" b="1" dirty="0">
              <a:solidFill>
                <a:schemeClr val="accent2">
                  <a:lumMod val="50000"/>
                </a:schemeClr>
              </a:solidFill>
              <a:latin typeface="Nunito Sans ExtraBold" pitchFamily="2" charset="0"/>
            </a:endParaRPr>
          </a:p>
        </p:txBody>
      </p:sp>
      <p:pic>
        <p:nvPicPr>
          <p:cNvPr id="10" name="Picture 9" descr="A hand reaching out to a person sitting on the ground&#10;&#10;Description automatically generated">
            <a:extLst>
              <a:ext uri="{FF2B5EF4-FFF2-40B4-BE49-F238E27FC236}">
                <a16:creationId xmlns:a16="http://schemas.microsoft.com/office/drawing/2014/main" id="{AC04E600-A6B5-562D-178A-70830B407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97" y="2981244"/>
            <a:ext cx="2832016" cy="188801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AFBEB5-BB72-C928-5EDD-42D78E578919}"/>
              </a:ext>
            </a:extLst>
          </p:cNvPr>
          <p:cNvCxnSpPr>
            <a:cxnSpLocks/>
          </p:cNvCxnSpPr>
          <p:nvPr/>
        </p:nvCxnSpPr>
        <p:spPr>
          <a:xfrm>
            <a:off x="-52039" y="587298"/>
            <a:ext cx="2103863" cy="453482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977DD7-2585-E5AC-14A2-5C3523624D26}"/>
              </a:ext>
            </a:extLst>
          </p:cNvPr>
          <p:cNvCxnSpPr/>
          <p:nvPr/>
        </p:nvCxnSpPr>
        <p:spPr>
          <a:xfrm flipV="1">
            <a:off x="2036956" y="0"/>
            <a:ext cx="1776761" cy="104078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2">
            <a:extLst>
              <a:ext uri="{FF2B5EF4-FFF2-40B4-BE49-F238E27FC236}">
                <a16:creationId xmlns:a16="http://schemas.microsoft.com/office/drawing/2014/main" id="{150AC2B9-F3ED-9378-C4B7-FA7A8E15BE41}"/>
              </a:ext>
            </a:extLst>
          </p:cNvPr>
          <p:cNvSpPr txBox="1">
            <a:spLocks/>
          </p:cNvSpPr>
          <p:nvPr/>
        </p:nvSpPr>
        <p:spPr>
          <a:xfrm>
            <a:off x="3287003" y="242748"/>
            <a:ext cx="3944293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3"/>
                </a:solidFill>
              </a:rPr>
              <a:t>PROBLEM STATEMENT</a:t>
            </a:r>
          </a:p>
        </p:txBody>
      </p:sp>
      <p:sp>
        <p:nvSpPr>
          <p:cNvPr id="18" name="Subtitle 5">
            <a:extLst>
              <a:ext uri="{FF2B5EF4-FFF2-40B4-BE49-F238E27FC236}">
                <a16:creationId xmlns:a16="http://schemas.microsoft.com/office/drawing/2014/main" id="{3500B7DC-4785-21D7-BDBD-911713E5B08F}"/>
              </a:ext>
            </a:extLst>
          </p:cNvPr>
          <p:cNvSpPr txBox="1">
            <a:spLocks/>
          </p:cNvSpPr>
          <p:nvPr/>
        </p:nvSpPr>
        <p:spPr>
          <a:xfrm flipH="1">
            <a:off x="3500361" y="3159764"/>
            <a:ext cx="5514098" cy="1530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/>
              <a:t>Enhance Cultural Understanding Through AI Suggestions and Live Q&amp;A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/>
              <a:t>Personalized Client-Provider Matching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/>
              <a:t>Continuous Learning Through Feedbacks</a:t>
            </a:r>
          </a:p>
        </p:txBody>
      </p:sp>
    </p:spTree>
    <p:extLst>
      <p:ext uri="{BB962C8B-B14F-4D97-AF65-F5344CB8AC3E}">
        <p14:creationId xmlns:p14="http://schemas.microsoft.com/office/powerpoint/2010/main" val="1999472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B52B6-AE89-B2F7-BC1E-27751078F6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1405" y="176736"/>
            <a:ext cx="4441189" cy="946200"/>
          </a:xfrm>
        </p:spPr>
        <p:txBody>
          <a:bodyPr/>
          <a:lstStyle/>
          <a:p>
            <a:pPr algn="ctr"/>
            <a:r>
              <a:rPr lang="en-US" sz="1400" dirty="0">
                <a:solidFill>
                  <a:schemeClr val="accent3"/>
                </a:solidFill>
              </a:rPr>
              <a:t>WORKFLOW</a:t>
            </a:r>
            <a:br>
              <a:rPr lang="en-US" sz="1400" dirty="0">
                <a:solidFill>
                  <a:schemeClr val="accent3"/>
                </a:solidFill>
              </a:rPr>
            </a:br>
            <a:endParaRPr lang="en-US" dirty="0"/>
          </a:p>
        </p:txBody>
      </p:sp>
      <p:pic>
        <p:nvPicPr>
          <p:cNvPr id="6" name="Picture 5" descr="A diagram of a person and a child&#10;&#10;Description automatically generated">
            <a:extLst>
              <a:ext uri="{FF2B5EF4-FFF2-40B4-BE49-F238E27FC236}">
                <a16:creationId xmlns:a16="http://schemas.microsoft.com/office/drawing/2014/main" id="{6DD6DB77-E113-FBE0-91C4-79F0D26C7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080" y="592884"/>
            <a:ext cx="5831840" cy="437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104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SECTOR NEWS</a:t>
            </a:r>
            <a:endParaRPr/>
          </a:p>
        </p:txBody>
      </p:sp>
      <p:sp>
        <p:nvSpPr>
          <p:cNvPr id="234" name="Google Shape;234;p30"/>
          <p:cNvSpPr/>
          <p:nvPr/>
        </p:nvSpPr>
        <p:spPr>
          <a:xfrm>
            <a:off x="1126575" y="455559"/>
            <a:ext cx="597300" cy="5175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0"/>
          <p:cNvSpPr/>
          <p:nvPr/>
        </p:nvSpPr>
        <p:spPr>
          <a:xfrm>
            <a:off x="4273350" y="1985418"/>
            <a:ext cx="597300" cy="5175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0"/>
          <p:cNvSpPr txBox="1">
            <a:spLocks noGrp="1"/>
          </p:cNvSpPr>
          <p:nvPr>
            <p:ph type="ctrTitle" idx="2"/>
          </p:nvPr>
        </p:nvSpPr>
        <p:spPr>
          <a:xfrm flipH="1">
            <a:off x="559375" y="1431743"/>
            <a:ext cx="1731700" cy="6056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User Input</a:t>
            </a:r>
            <a:br>
              <a:rPr lang="en-US" sz="1400" dirty="0"/>
            </a:br>
            <a:r>
              <a:rPr lang="en-US" sz="1400" dirty="0"/>
              <a:t> and Preprocessing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265" name="Google Shape;265;p30"/>
          <p:cNvSpPr txBox="1">
            <a:spLocks noGrp="1"/>
          </p:cNvSpPr>
          <p:nvPr>
            <p:ph type="subTitle" idx="1"/>
          </p:nvPr>
        </p:nvSpPr>
        <p:spPr>
          <a:xfrm flipH="1">
            <a:off x="484450" y="2134533"/>
            <a:ext cx="1991575" cy="14462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dirty="0"/>
              <a:t>Capture inputs from both clients and service providers.</a:t>
            </a:r>
          </a:p>
          <a:p>
            <a:pPr marL="17145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dirty="0"/>
              <a:t>Use NLP for cleaning and structuring data. Map inputs to structured categories using advanced text embeddings for cultural context.</a:t>
            </a:r>
            <a:endParaRPr sz="1050" dirty="0"/>
          </a:p>
        </p:txBody>
      </p:sp>
      <p:sp>
        <p:nvSpPr>
          <p:cNvPr id="266" name="Google Shape;266;p30"/>
          <p:cNvSpPr txBox="1">
            <a:spLocks noGrp="1"/>
          </p:cNvSpPr>
          <p:nvPr>
            <p:ph type="ctrTitle" idx="3"/>
          </p:nvPr>
        </p:nvSpPr>
        <p:spPr>
          <a:xfrm flipH="1">
            <a:off x="3884850" y="2423575"/>
            <a:ext cx="1374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7" name="Google Shape;267;p30"/>
          <p:cNvSpPr txBox="1">
            <a:spLocks noGrp="1"/>
          </p:cNvSpPr>
          <p:nvPr>
            <p:ph type="subTitle" idx="4"/>
          </p:nvPr>
        </p:nvSpPr>
        <p:spPr>
          <a:xfrm flipH="1">
            <a:off x="3579450" y="2954750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Despite being red, Mars is a cold place, not hot. It’s full of iron oxide dust, which gives the planet its reddish cast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270" name="Google Shape;270;p30"/>
          <p:cNvGrpSpPr/>
          <p:nvPr/>
        </p:nvGrpSpPr>
        <p:grpSpPr>
          <a:xfrm>
            <a:off x="4441874" y="2108673"/>
            <a:ext cx="270538" cy="270876"/>
            <a:chOff x="1193875" y="238125"/>
            <a:chExt cx="5212675" cy="5219200"/>
          </a:xfrm>
        </p:grpSpPr>
        <p:sp>
          <p:nvSpPr>
            <p:cNvPr id="271" name="Google Shape;271;p30"/>
            <p:cNvSpPr/>
            <p:nvPr/>
          </p:nvSpPr>
          <p:spPr>
            <a:xfrm>
              <a:off x="4900300" y="521100"/>
              <a:ext cx="576575" cy="430600"/>
            </a:xfrm>
            <a:custGeom>
              <a:avLst/>
              <a:gdLst/>
              <a:ahLst/>
              <a:cxnLst/>
              <a:rect l="l" t="t" r="r" b="b"/>
              <a:pathLst>
                <a:path w="23063" h="17224" extrusionOk="0">
                  <a:moveTo>
                    <a:pt x="1" y="0"/>
                  </a:moveTo>
                  <a:lnTo>
                    <a:pt x="1" y="6035"/>
                  </a:lnTo>
                  <a:lnTo>
                    <a:pt x="17028" y="6035"/>
                  </a:lnTo>
                  <a:lnTo>
                    <a:pt x="17028" y="17223"/>
                  </a:lnTo>
                  <a:lnTo>
                    <a:pt x="23063" y="17223"/>
                  </a:lnTo>
                  <a:lnTo>
                    <a:pt x="230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5326000" y="1152275"/>
              <a:ext cx="150875" cy="150075"/>
            </a:xfrm>
            <a:custGeom>
              <a:avLst/>
              <a:gdLst/>
              <a:ahLst/>
              <a:cxnLst/>
              <a:rect l="l" t="t" r="r" b="b"/>
              <a:pathLst>
                <a:path w="6035" h="6003" extrusionOk="0">
                  <a:moveTo>
                    <a:pt x="0" y="1"/>
                  </a:moveTo>
                  <a:lnTo>
                    <a:pt x="0" y="6003"/>
                  </a:lnTo>
                  <a:lnTo>
                    <a:pt x="6035" y="6003"/>
                  </a:lnTo>
                  <a:lnTo>
                    <a:pt x="6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3565350" y="5048725"/>
              <a:ext cx="1194725" cy="150900"/>
            </a:xfrm>
            <a:custGeom>
              <a:avLst/>
              <a:gdLst/>
              <a:ahLst/>
              <a:cxnLst/>
              <a:rect l="l" t="t" r="r" b="b"/>
              <a:pathLst>
                <a:path w="47789" h="6036" extrusionOk="0">
                  <a:moveTo>
                    <a:pt x="0" y="1"/>
                  </a:moveTo>
                  <a:lnTo>
                    <a:pt x="0" y="6035"/>
                  </a:lnTo>
                  <a:lnTo>
                    <a:pt x="47788" y="6035"/>
                  </a:lnTo>
                  <a:lnTo>
                    <a:pt x="477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5019375" y="5048725"/>
              <a:ext cx="173725" cy="150900"/>
            </a:xfrm>
            <a:custGeom>
              <a:avLst/>
              <a:gdLst/>
              <a:ahLst/>
              <a:cxnLst/>
              <a:rect l="l" t="t" r="r" b="b"/>
              <a:pathLst>
                <a:path w="6949" h="6036" extrusionOk="0">
                  <a:moveTo>
                    <a:pt x="0" y="1"/>
                  </a:moveTo>
                  <a:lnTo>
                    <a:pt x="0" y="6035"/>
                  </a:lnTo>
                  <a:lnTo>
                    <a:pt x="6948" y="6035"/>
                  </a:lnTo>
                  <a:lnTo>
                    <a:pt x="69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1193875" y="238125"/>
              <a:ext cx="5212675" cy="5219200"/>
            </a:xfrm>
            <a:custGeom>
              <a:avLst/>
              <a:gdLst/>
              <a:ahLst/>
              <a:cxnLst/>
              <a:rect l="l" t="t" r="r" b="b"/>
              <a:pathLst>
                <a:path w="208507" h="208768" extrusionOk="0">
                  <a:moveTo>
                    <a:pt x="67132" y="10275"/>
                  </a:moveTo>
                  <a:lnTo>
                    <a:pt x="67132" y="41558"/>
                  </a:lnTo>
                  <a:lnTo>
                    <a:pt x="35882" y="41558"/>
                  </a:lnTo>
                  <a:lnTo>
                    <a:pt x="67132" y="10275"/>
                  </a:lnTo>
                  <a:close/>
                  <a:moveTo>
                    <a:pt x="25607" y="85758"/>
                  </a:moveTo>
                  <a:lnTo>
                    <a:pt x="25607" y="106961"/>
                  </a:lnTo>
                  <a:lnTo>
                    <a:pt x="9330" y="96359"/>
                  </a:lnTo>
                  <a:lnTo>
                    <a:pt x="25607" y="85758"/>
                  </a:lnTo>
                  <a:close/>
                  <a:moveTo>
                    <a:pt x="182639" y="85758"/>
                  </a:moveTo>
                  <a:cubicBezTo>
                    <a:pt x="189489" y="90194"/>
                    <a:pt x="195328" y="93945"/>
                    <a:pt x="199112" y="96392"/>
                  </a:cubicBezTo>
                  <a:cubicBezTo>
                    <a:pt x="195361" y="98838"/>
                    <a:pt x="189555" y="102589"/>
                    <a:pt x="182639" y="107058"/>
                  </a:cubicBezTo>
                  <a:lnTo>
                    <a:pt x="182639" y="85758"/>
                  </a:lnTo>
                  <a:close/>
                  <a:moveTo>
                    <a:pt x="176604" y="6035"/>
                  </a:moveTo>
                  <a:lnTo>
                    <a:pt x="176604" y="110973"/>
                  </a:lnTo>
                  <a:cubicBezTo>
                    <a:pt x="158924" y="122455"/>
                    <a:pt x="136352" y="137101"/>
                    <a:pt x="120857" y="147181"/>
                  </a:cubicBezTo>
                  <a:lnTo>
                    <a:pt x="104123" y="136286"/>
                  </a:lnTo>
                  <a:lnTo>
                    <a:pt x="87356" y="147213"/>
                  </a:lnTo>
                  <a:lnTo>
                    <a:pt x="31609" y="110875"/>
                  </a:lnTo>
                  <a:lnTo>
                    <a:pt x="31609" y="47560"/>
                  </a:lnTo>
                  <a:lnTo>
                    <a:pt x="73167" y="47560"/>
                  </a:lnTo>
                  <a:lnTo>
                    <a:pt x="73167" y="6035"/>
                  </a:lnTo>
                  <a:close/>
                  <a:moveTo>
                    <a:pt x="6035" y="101383"/>
                  </a:moveTo>
                  <a:lnTo>
                    <a:pt x="81844" y="150802"/>
                  </a:lnTo>
                  <a:lnTo>
                    <a:pt x="6035" y="200188"/>
                  </a:lnTo>
                  <a:lnTo>
                    <a:pt x="6035" y="101383"/>
                  </a:lnTo>
                  <a:close/>
                  <a:moveTo>
                    <a:pt x="202472" y="101383"/>
                  </a:moveTo>
                  <a:lnTo>
                    <a:pt x="202472" y="200221"/>
                  </a:lnTo>
                  <a:lnTo>
                    <a:pt x="126402" y="150769"/>
                  </a:lnTo>
                  <a:cubicBezTo>
                    <a:pt x="150476" y="135111"/>
                    <a:pt x="189196" y="109994"/>
                    <a:pt x="202472" y="101383"/>
                  </a:cubicBezTo>
                  <a:close/>
                  <a:moveTo>
                    <a:pt x="104123" y="143495"/>
                  </a:moveTo>
                  <a:lnTo>
                    <a:pt x="195328" y="202732"/>
                  </a:lnTo>
                  <a:lnTo>
                    <a:pt x="13146" y="202732"/>
                  </a:lnTo>
                  <a:lnTo>
                    <a:pt x="104123" y="143495"/>
                  </a:lnTo>
                  <a:close/>
                  <a:moveTo>
                    <a:pt x="68894" y="0"/>
                  </a:moveTo>
                  <a:lnTo>
                    <a:pt x="25607" y="43319"/>
                  </a:lnTo>
                  <a:lnTo>
                    <a:pt x="25607" y="78581"/>
                  </a:lnTo>
                  <a:lnTo>
                    <a:pt x="0" y="95250"/>
                  </a:lnTo>
                  <a:lnTo>
                    <a:pt x="0" y="208767"/>
                  </a:lnTo>
                  <a:lnTo>
                    <a:pt x="208507" y="208767"/>
                  </a:lnTo>
                  <a:lnTo>
                    <a:pt x="208507" y="95217"/>
                  </a:lnTo>
                  <a:lnTo>
                    <a:pt x="207104" y="94337"/>
                  </a:lnTo>
                  <a:cubicBezTo>
                    <a:pt x="206974" y="94239"/>
                    <a:pt x="196437" y="87552"/>
                    <a:pt x="182639" y="78581"/>
                  </a:cubicBezTo>
                  <a:lnTo>
                    <a:pt x="182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64;p30">
            <a:extLst>
              <a:ext uri="{FF2B5EF4-FFF2-40B4-BE49-F238E27FC236}">
                <a16:creationId xmlns:a16="http://schemas.microsoft.com/office/drawing/2014/main" id="{A842CF77-B0A1-FBA6-E4D5-D6432E8CC775}"/>
              </a:ext>
            </a:extLst>
          </p:cNvPr>
          <p:cNvSpPr txBox="1">
            <a:spLocks/>
          </p:cNvSpPr>
          <p:nvPr/>
        </p:nvSpPr>
        <p:spPr>
          <a:xfrm flipH="1">
            <a:off x="1245209" y="572995"/>
            <a:ext cx="878366" cy="400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-US" sz="1800" dirty="0"/>
              <a:t>1.</a:t>
            </a:r>
          </a:p>
        </p:txBody>
      </p:sp>
      <p:sp>
        <p:nvSpPr>
          <p:cNvPr id="3" name="Google Shape;267;p30">
            <a:extLst>
              <a:ext uri="{FF2B5EF4-FFF2-40B4-BE49-F238E27FC236}">
                <a16:creationId xmlns:a16="http://schemas.microsoft.com/office/drawing/2014/main" id="{85BB1D4C-169C-1051-422B-41C3F457D5DE}"/>
              </a:ext>
            </a:extLst>
          </p:cNvPr>
          <p:cNvSpPr txBox="1">
            <a:spLocks/>
          </p:cNvSpPr>
          <p:nvPr/>
        </p:nvSpPr>
        <p:spPr>
          <a:xfrm flipH="1">
            <a:off x="51778" y="4085255"/>
            <a:ext cx="3344193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 algn="just"/>
            <a:r>
              <a:rPr lang="en-US" sz="1200" b="1" dirty="0">
                <a:solidFill>
                  <a:schemeClr val="lt1"/>
                </a:solidFill>
              </a:rPr>
              <a:t>Technologies  Used: React.js, Node.js, MongoDB </a:t>
            </a:r>
          </a:p>
          <a:p>
            <a:pPr marL="0" indent="0" algn="just"/>
            <a:endParaRPr lang="en-US" sz="1200" b="1" dirty="0">
              <a:solidFill>
                <a:schemeClr val="lt1"/>
              </a:solidFill>
            </a:endParaRPr>
          </a:p>
        </p:txBody>
      </p:sp>
      <p:sp>
        <p:nvSpPr>
          <p:cNvPr id="6" name="Flowchart: Manual Operation 5">
            <a:extLst>
              <a:ext uri="{FF2B5EF4-FFF2-40B4-BE49-F238E27FC236}">
                <a16:creationId xmlns:a16="http://schemas.microsoft.com/office/drawing/2014/main" id="{8B24BECD-4A65-2BDD-1783-CE40D224921B}"/>
              </a:ext>
            </a:extLst>
          </p:cNvPr>
          <p:cNvSpPr/>
          <p:nvPr/>
        </p:nvSpPr>
        <p:spPr>
          <a:xfrm>
            <a:off x="2611338" y="-20082"/>
            <a:ext cx="4308260" cy="5755494"/>
          </a:xfrm>
          <a:prstGeom prst="flowChartManualOperati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234;p30">
            <a:extLst>
              <a:ext uri="{FF2B5EF4-FFF2-40B4-BE49-F238E27FC236}">
                <a16:creationId xmlns:a16="http://schemas.microsoft.com/office/drawing/2014/main" id="{557C80B8-0BE6-50F4-F6EB-EE8E80886BC5}"/>
              </a:ext>
            </a:extLst>
          </p:cNvPr>
          <p:cNvSpPr/>
          <p:nvPr/>
        </p:nvSpPr>
        <p:spPr>
          <a:xfrm>
            <a:off x="4474673" y="1402385"/>
            <a:ext cx="597300" cy="5175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64;p30">
            <a:extLst>
              <a:ext uri="{FF2B5EF4-FFF2-40B4-BE49-F238E27FC236}">
                <a16:creationId xmlns:a16="http://schemas.microsoft.com/office/drawing/2014/main" id="{81B919E1-E4F8-BC7A-EAFF-87266B535CBF}"/>
              </a:ext>
            </a:extLst>
          </p:cNvPr>
          <p:cNvSpPr txBox="1">
            <a:spLocks/>
          </p:cNvSpPr>
          <p:nvPr/>
        </p:nvSpPr>
        <p:spPr>
          <a:xfrm flipH="1">
            <a:off x="4595957" y="1507523"/>
            <a:ext cx="878366" cy="400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-US" sz="1800" dirty="0">
                <a:solidFill>
                  <a:schemeClr val="accent3"/>
                </a:solidFill>
              </a:rPr>
              <a:t>2.</a:t>
            </a:r>
          </a:p>
        </p:txBody>
      </p:sp>
      <p:sp>
        <p:nvSpPr>
          <p:cNvPr id="9" name="Google Shape;264;p30">
            <a:extLst>
              <a:ext uri="{FF2B5EF4-FFF2-40B4-BE49-F238E27FC236}">
                <a16:creationId xmlns:a16="http://schemas.microsoft.com/office/drawing/2014/main" id="{9A6FFB83-CC71-708A-0F7E-89EA62D7A143}"/>
              </a:ext>
            </a:extLst>
          </p:cNvPr>
          <p:cNvSpPr txBox="1">
            <a:spLocks/>
          </p:cNvSpPr>
          <p:nvPr/>
        </p:nvSpPr>
        <p:spPr>
          <a:xfrm flipH="1">
            <a:off x="3923111" y="1878914"/>
            <a:ext cx="1731700" cy="605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algn="ctr"/>
            <a:r>
              <a:rPr lang="en-US" sz="1400" dirty="0">
                <a:solidFill>
                  <a:schemeClr val="accent3"/>
                </a:solidFill>
              </a:rPr>
              <a:t>AI Suggestions</a:t>
            </a:r>
          </a:p>
        </p:txBody>
      </p:sp>
      <p:sp>
        <p:nvSpPr>
          <p:cNvPr id="10" name="Google Shape;265;p30">
            <a:extLst>
              <a:ext uri="{FF2B5EF4-FFF2-40B4-BE49-F238E27FC236}">
                <a16:creationId xmlns:a16="http://schemas.microsoft.com/office/drawing/2014/main" id="{90686973-2C37-3FA3-E100-7CCFE5551803}"/>
              </a:ext>
            </a:extLst>
          </p:cNvPr>
          <p:cNvSpPr txBox="1">
            <a:spLocks/>
          </p:cNvSpPr>
          <p:nvPr/>
        </p:nvSpPr>
        <p:spPr>
          <a:xfrm flipH="1">
            <a:off x="3732039" y="2615845"/>
            <a:ext cx="2334188" cy="144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lt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lt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lt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lt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lt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lt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lt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lt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lt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171450" indent="-171450">
              <a:lnSpc>
                <a:spcPct val="150000"/>
              </a:lnSpc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/>
                </a:solidFill>
              </a:rPr>
              <a:t>Advanced LLM Integration</a:t>
            </a:r>
          </a:p>
          <a:p>
            <a:pPr marL="171450" indent="-171450">
              <a:lnSpc>
                <a:spcPct val="150000"/>
              </a:lnSpc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/>
                </a:solidFill>
              </a:rPr>
              <a:t>Knowledge Graph Integration</a:t>
            </a:r>
          </a:p>
          <a:p>
            <a:pPr marL="171450" indent="-171450">
              <a:lnSpc>
                <a:spcPct val="150000"/>
              </a:lnSpc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/>
                </a:solidFill>
              </a:rPr>
              <a:t>Hybrid Recommendation System</a:t>
            </a:r>
          </a:p>
          <a:p>
            <a:pPr marL="171450" indent="-171450">
              <a:lnSpc>
                <a:spcPct val="150000"/>
              </a:lnSpc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/>
                </a:solidFill>
              </a:rPr>
              <a:t>Dynamic Cultural Adaptation Using Reinforcement Learning</a:t>
            </a:r>
          </a:p>
          <a:p>
            <a:pPr marL="171450" indent="-171450">
              <a:lnSpc>
                <a:spcPct val="150000"/>
              </a:lnSpc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/>
                </a:solidFill>
              </a:rPr>
              <a:t>Post-Session Feedback and Continuous Learning</a:t>
            </a:r>
          </a:p>
        </p:txBody>
      </p:sp>
      <p:sp>
        <p:nvSpPr>
          <p:cNvPr id="11" name="Google Shape;234;p30">
            <a:extLst>
              <a:ext uri="{FF2B5EF4-FFF2-40B4-BE49-F238E27FC236}">
                <a16:creationId xmlns:a16="http://schemas.microsoft.com/office/drawing/2014/main" id="{68591A96-42FF-8D6C-A17C-07224D6BA766}"/>
              </a:ext>
            </a:extLst>
          </p:cNvPr>
          <p:cNvSpPr/>
          <p:nvPr/>
        </p:nvSpPr>
        <p:spPr>
          <a:xfrm>
            <a:off x="7630617" y="508016"/>
            <a:ext cx="597300" cy="5175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64;p30">
            <a:extLst>
              <a:ext uri="{FF2B5EF4-FFF2-40B4-BE49-F238E27FC236}">
                <a16:creationId xmlns:a16="http://schemas.microsoft.com/office/drawing/2014/main" id="{BE6EB53C-AD07-85F0-4948-F8A5A682E0E5}"/>
              </a:ext>
            </a:extLst>
          </p:cNvPr>
          <p:cNvSpPr txBox="1">
            <a:spLocks/>
          </p:cNvSpPr>
          <p:nvPr/>
        </p:nvSpPr>
        <p:spPr>
          <a:xfrm flipH="1">
            <a:off x="7778951" y="631713"/>
            <a:ext cx="878366" cy="400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-US" sz="1800" dirty="0">
                <a:solidFill>
                  <a:schemeClr val="accent3"/>
                </a:solidFill>
              </a:rPr>
              <a:t>3.</a:t>
            </a:r>
          </a:p>
        </p:txBody>
      </p:sp>
      <p:sp>
        <p:nvSpPr>
          <p:cNvPr id="17" name="Google Shape;264;p30">
            <a:extLst>
              <a:ext uri="{FF2B5EF4-FFF2-40B4-BE49-F238E27FC236}">
                <a16:creationId xmlns:a16="http://schemas.microsoft.com/office/drawing/2014/main" id="{1307704A-A7A8-F570-446D-A29C98427FD9}"/>
              </a:ext>
            </a:extLst>
          </p:cNvPr>
          <p:cNvSpPr txBox="1">
            <a:spLocks/>
          </p:cNvSpPr>
          <p:nvPr/>
        </p:nvSpPr>
        <p:spPr>
          <a:xfrm flipH="1">
            <a:off x="7063417" y="1204703"/>
            <a:ext cx="1731700" cy="605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algn="ctr"/>
            <a:r>
              <a:rPr lang="en-US" sz="1400" dirty="0">
                <a:solidFill>
                  <a:schemeClr val="accent3"/>
                </a:solidFill>
              </a:rPr>
              <a:t>Interactive Chatbot</a:t>
            </a:r>
          </a:p>
        </p:txBody>
      </p:sp>
      <p:sp>
        <p:nvSpPr>
          <p:cNvPr id="20" name="Google Shape;265;p30">
            <a:extLst>
              <a:ext uri="{FF2B5EF4-FFF2-40B4-BE49-F238E27FC236}">
                <a16:creationId xmlns:a16="http://schemas.microsoft.com/office/drawing/2014/main" id="{A03569F7-577D-D02D-4B13-C6D170A2DEE5}"/>
              </a:ext>
            </a:extLst>
          </p:cNvPr>
          <p:cNvSpPr txBox="1">
            <a:spLocks/>
          </p:cNvSpPr>
          <p:nvPr/>
        </p:nvSpPr>
        <p:spPr>
          <a:xfrm flipH="1">
            <a:off x="6686812" y="2168716"/>
            <a:ext cx="2405410" cy="2078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lt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lt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lt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lt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lt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lt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lt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lt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lt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171450" indent="-171450" algn="just">
              <a:lnSpc>
                <a:spcPct val="150000"/>
              </a:lnSpc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/>
                </a:solidFill>
              </a:rPr>
              <a:t>A responsive system that enables doctors to engage with clients based on previous interactions, leveraging historical data to provide tailored suggestions and enhance communication.</a:t>
            </a:r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C8FA5B73-EDAD-0C5E-FA21-1A2167721DF8}"/>
              </a:ext>
            </a:extLst>
          </p:cNvPr>
          <p:cNvSpPr txBox="1">
            <a:spLocks/>
          </p:cNvSpPr>
          <p:nvPr/>
        </p:nvSpPr>
        <p:spPr>
          <a:xfrm>
            <a:off x="2898503" y="272600"/>
            <a:ext cx="3944293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3"/>
                </a:solidFill>
              </a:rPr>
              <a:t>DETAILED DESCRIPTION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F86A6F8-3EDA-7404-3966-5262BC31F202}"/>
              </a:ext>
            </a:extLst>
          </p:cNvPr>
          <p:cNvCxnSpPr/>
          <p:nvPr/>
        </p:nvCxnSpPr>
        <p:spPr>
          <a:xfrm>
            <a:off x="1784195" y="-20082"/>
            <a:ext cx="1296780" cy="92704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29E0167-DE4D-92E7-125C-6C3DCAA59235}"/>
              </a:ext>
            </a:extLst>
          </p:cNvPr>
          <p:cNvCxnSpPr/>
          <p:nvPr/>
        </p:nvCxnSpPr>
        <p:spPr>
          <a:xfrm>
            <a:off x="3080975" y="906966"/>
            <a:ext cx="3319825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28E74AB-D5A2-57ED-99B0-62C6FE91219B}"/>
              </a:ext>
            </a:extLst>
          </p:cNvPr>
          <p:cNvCxnSpPr/>
          <p:nvPr/>
        </p:nvCxnSpPr>
        <p:spPr>
          <a:xfrm flipV="1">
            <a:off x="6408234" y="0"/>
            <a:ext cx="1222383" cy="90696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39F03F-E66A-175A-1B80-0F23EBCD0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5800" y="234350"/>
            <a:ext cx="3944293" cy="689100"/>
          </a:xfrm>
        </p:spPr>
        <p:txBody>
          <a:bodyPr/>
          <a:lstStyle/>
          <a:p>
            <a:r>
              <a:rPr lang="en-US" sz="2000" dirty="0"/>
              <a:t>AI  MODEL  DESCRIPTION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F20D6F-6B9D-F691-FF5F-B3589FC74ACE}"/>
              </a:ext>
            </a:extLst>
          </p:cNvPr>
          <p:cNvSpPr/>
          <p:nvPr/>
        </p:nvSpPr>
        <p:spPr>
          <a:xfrm>
            <a:off x="691376" y="1769327"/>
            <a:ext cx="2155902" cy="2891883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198F64-71F9-1D7C-A437-7C13E389829C}"/>
              </a:ext>
            </a:extLst>
          </p:cNvPr>
          <p:cNvSpPr/>
          <p:nvPr/>
        </p:nvSpPr>
        <p:spPr>
          <a:xfrm>
            <a:off x="3494049" y="1769327"/>
            <a:ext cx="2155902" cy="2891883"/>
          </a:xfrm>
          <a:prstGeom prst="rect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0476BC-F724-7105-EAE3-6CC8FCBB0F31}"/>
              </a:ext>
            </a:extLst>
          </p:cNvPr>
          <p:cNvSpPr/>
          <p:nvPr/>
        </p:nvSpPr>
        <p:spPr>
          <a:xfrm>
            <a:off x="6296722" y="1769327"/>
            <a:ext cx="2155902" cy="2891883"/>
          </a:xfrm>
          <a:prstGeom prst="rect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Google Shape;265;p30">
            <a:extLst>
              <a:ext uri="{FF2B5EF4-FFF2-40B4-BE49-F238E27FC236}">
                <a16:creationId xmlns:a16="http://schemas.microsoft.com/office/drawing/2014/main" id="{DC18CC1F-9BFB-EA9D-011F-08C99489724E}"/>
              </a:ext>
            </a:extLst>
          </p:cNvPr>
          <p:cNvSpPr txBox="1">
            <a:spLocks/>
          </p:cNvSpPr>
          <p:nvPr/>
        </p:nvSpPr>
        <p:spPr>
          <a:xfrm flipH="1">
            <a:off x="550128" y="1996068"/>
            <a:ext cx="2297150" cy="2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●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○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■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●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○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■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●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○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2857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900"/>
              <a:buFont typeface="Assistant Light"/>
              <a:buChar char="■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100" b="1" dirty="0">
                <a:solidFill>
                  <a:schemeClr val="bg1"/>
                </a:solidFill>
              </a:rPr>
              <a:t>          </a:t>
            </a:r>
            <a:r>
              <a:rPr lang="en-US" sz="1100" b="1" u="sng" dirty="0">
                <a:solidFill>
                  <a:schemeClr val="bg1"/>
                </a:solidFill>
              </a:rPr>
              <a:t>Advanced LLM Integration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1100" b="1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1050" dirty="0">
                <a:solidFill>
                  <a:schemeClr val="bg1"/>
                </a:solidFill>
              </a:rPr>
              <a:t>Using  cultural data to fine tune  the LLM model.</a:t>
            </a:r>
          </a:p>
          <a:p>
            <a:pPr>
              <a:buClr>
                <a:schemeClr val="bg1"/>
              </a:buClr>
            </a:pPr>
            <a:r>
              <a:rPr lang="en-US" sz="1050" dirty="0">
                <a:solidFill>
                  <a:schemeClr val="bg1"/>
                </a:solidFill>
              </a:rPr>
              <a:t>Implement few-shot learning to enhance the model's understanding of unique cultural contexts.</a:t>
            </a:r>
          </a:p>
          <a:p>
            <a:pPr>
              <a:buClr>
                <a:schemeClr val="bg1"/>
              </a:buClr>
            </a:pPr>
            <a:r>
              <a:rPr lang="en-US" sz="1050" dirty="0">
                <a:solidFill>
                  <a:schemeClr val="bg1"/>
                </a:solidFill>
              </a:rPr>
              <a:t>Customize the LLM to simulate culturally appropriate conversations for real-time guidance.</a:t>
            </a:r>
          </a:p>
        </p:txBody>
      </p:sp>
      <p:sp>
        <p:nvSpPr>
          <p:cNvPr id="16" name="Google Shape;265;p30">
            <a:extLst>
              <a:ext uri="{FF2B5EF4-FFF2-40B4-BE49-F238E27FC236}">
                <a16:creationId xmlns:a16="http://schemas.microsoft.com/office/drawing/2014/main" id="{871ACB19-C440-111B-ABC0-54A1CBDF0216}"/>
              </a:ext>
            </a:extLst>
          </p:cNvPr>
          <p:cNvSpPr txBox="1">
            <a:spLocks/>
          </p:cNvSpPr>
          <p:nvPr/>
        </p:nvSpPr>
        <p:spPr>
          <a:xfrm flipH="1">
            <a:off x="3382536" y="2062975"/>
            <a:ext cx="2267414" cy="2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●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○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■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●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○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■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●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○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2857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900"/>
              <a:buFont typeface="Assistant Light"/>
              <a:buChar char="■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171450" indent="0" algn="just">
              <a:buClr>
                <a:schemeClr val="bg1"/>
              </a:buClr>
              <a:buNone/>
            </a:pPr>
            <a:r>
              <a:rPr lang="en-US" sz="1100" b="1" dirty="0">
                <a:solidFill>
                  <a:schemeClr val="bg1"/>
                </a:solidFill>
              </a:rPr>
              <a:t>    </a:t>
            </a:r>
            <a:r>
              <a:rPr lang="en-US" sz="1100" b="1" u="sng" dirty="0">
                <a:solidFill>
                  <a:schemeClr val="bg1"/>
                </a:solidFill>
              </a:rPr>
              <a:t>Knowledge Graph Integration</a:t>
            </a:r>
          </a:p>
          <a:p>
            <a:pPr marL="171450" indent="0" algn="just">
              <a:buClr>
                <a:schemeClr val="bg1"/>
              </a:buClr>
              <a:buNone/>
            </a:pPr>
            <a:endParaRPr lang="en-US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84000"/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Use Neo4j or Amazon Neptune to map out cultural relationships, religions, and medical practices.</a:t>
            </a:r>
          </a:p>
          <a:p>
            <a:pPr marL="171450" indent="0">
              <a:buClr>
                <a:schemeClr val="bg1"/>
              </a:buClr>
              <a:buSzPct val="84000"/>
              <a:buNone/>
            </a:pPr>
            <a:endParaRPr lang="en-US" sz="105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Utilize the knowledge graph during the provider-client matching process to understand deeper cultural connections.</a:t>
            </a:r>
          </a:p>
        </p:txBody>
      </p:sp>
      <p:sp>
        <p:nvSpPr>
          <p:cNvPr id="17" name="Google Shape;265;p30">
            <a:extLst>
              <a:ext uri="{FF2B5EF4-FFF2-40B4-BE49-F238E27FC236}">
                <a16:creationId xmlns:a16="http://schemas.microsoft.com/office/drawing/2014/main" id="{DCC8C3B6-3F17-13D3-54B9-5D946D33CE42}"/>
              </a:ext>
            </a:extLst>
          </p:cNvPr>
          <p:cNvSpPr txBox="1">
            <a:spLocks/>
          </p:cNvSpPr>
          <p:nvPr/>
        </p:nvSpPr>
        <p:spPr>
          <a:xfrm flipH="1">
            <a:off x="6185208" y="2062975"/>
            <a:ext cx="2267415" cy="2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●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○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■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●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○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■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●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○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2857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900"/>
              <a:buFont typeface="Assistant Light"/>
              <a:buChar char="■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171450" indent="0" algn="just">
              <a:buClr>
                <a:schemeClr val="bg1"/>
              </a:buClr>
              <a:buNone/>
            </a:pPr>
            <a:r>
              <a:rPr lang="en-US" sz="1100" b="1" u="sng" dirty="0">
                <a:solidFill>
                  <a:schemeClr val="bg1"/>
                </a:solidFill>
              </a:rPr>
              <a:t>Hybrid Recommendation System</a:t>
            </a:r>
            <a:endParaRPr lang="en-US" sz="1100" u="sng" dirty="0">
              <a:solidFill>
                <a:schemeClr val="bg1"/>
              </a:solidFill>
            </a:endParaRPr>
          </a:p>
          <a:p>
            <a:pPr marL="171450" indent="0" algn="just">
              <a:buClr>
                <a:schemeClr val="bg1"/>
              </a:buClr>
              <a:buNone/>
            </a:pPr>
            <a:endParaRPr lang="en-US" sz="1100" b="1" dirty="0">
              <a:solidFill>
                <a:schemeClr val="bg1"/>
              </a:solidFill>
            </a:endParaRPr>
          </a:p>
          <a:p>
            <a:pPr marL="171450" indent="0">
              <a:buClr>
                <a:schemeClr val="bg1"/>
              </a:buClr>
              <a:buNone/>
            </a:pPr>
            <a:r>
              <a:rPr lang="en-US" sz="1050" b="1" dirty="0">
                <a:solidFill>
                  <a:schemeClr val="bg1"/>
                </a:solidFill>
              </a:rPr>
              <a:t>Combining Approaches</a:t>
            </a:r>
            <a:r>
              <a:rPr lang="en-US" sz="1050" dirty="0">
                <a:solidFill>
                  <a:schemeClr val="bg1"/>
                </a:solidFill>
              </a:rPr>
              <a:t>:</a:t>
            </a:r>
          </a:p>
          <a:p>
            <a:pPr>
              <a:buClr>
                <a:schemeClr val="bg1"/>
              </a:buClr>
            </a:pPr>
            <a:r>
              <a:rPr lang="en-US" sz="1050" b="1" dirty="0">
                <a:solidFill>
                  <a:schemeClr val="bg1"/>
                </a:solidFill>
              </a:rPr>
              <a:t>Collaborative Filtering</a:t>
            </a:r>
            <a:r>
              <a:rPr lang="en-US" sz="1050" dirty="0">
                <a:solidFill>
                  <a:schemeClr val="bg1"/>
                </a:solidFill>
              </a:rPr>
              <a:t>: Use data from similar matches.</a:t>
            </a:r>
          </a:p>
          <a:p>
            <a:pPr>
              <a:buClr>
                <a:schemeClr val="bg1"/>
              </a:buClr>
            </a:pPr>
            <a:r>
              <a:rPr lang="en-US" sz="1050" b="1" dirty="0">
                <a:solidFill>
                  <a:schemeClr val="bg1"/>
                </a:solidFill>
              </a:rPr>
              <a:t>Content-Based Filtering</a:t>
            </a:r>
            <a:r>
              <a:rPr lang="en-US" sz="1050" dirty="0">
                <a:solidFill>
                  <a:schemeClr val="bg1"/>
                </a:solidFill>
              </a:rPr>
              <a:t>: Consider individual attributes.</a:t>
            </a:r>
          </a:p>
          <a:p>
            <a:pPr marL="171450" indent="0">
              <a:buClr>
                <a:schemeClr val="bg1"/>
              </a:buClr>
              <a:buNone/>
            </a:pPr>
            <a:endParaRPr lang="en-US" sz="1050" dirty="0">
              <a:solidFill>
                <a:schemeClr val="bg1"/>
              </a:solidFill>
            </a:endParaRPr>
          </a:p>
          <a:p>
            <a:pPr marL="171450" indent="0">
              <a:buClr>
                <a:schemeClr val="bg1"/>
              </a:buClr>
              <a:buNone/>
            </a:pPr>
            <a:r>
              <a:rPr lang="en-US" sz="1050" dirty="0">
                <a:solidFill>
                  <a:schemeClr val="bg1"/>
                </a:solidFill>
              </a:rPr>
              <a:t>Use TensorFlow Recommenders for hybrid models that learn from past interactions.</a:t>
            </a:r>
          </a:p>
        </p:txBody>
      </p:sp>
    </p:spTree>
    <p:extLst>
      <p:ext uri="{BB962C8B-B14F-4D97-AF65-F5344CB8AC3E}">
        <p14:creationId xmlns:p14="http://schemas.microsoft.com/office/powerpoint/2010/main" val="1183225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39F03F-E66A-175A-1B80-0F23EBCD0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5800" y="234350"/>
            <a:ext cx="3944293" cy="689100"/>
          </a:xfrm>
        </p:spPr>
        <p:txBody>
          <a:bodyPr/>
          <a:lstStyle/>
          <a:p>
            <a:r>
              <a:rPr lang="en-US" sz="2000" dirty="0"/>
              <a:t>AI  MODEL  DESCRIPTION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F20D6F-6B9D-F691-FF5F-B3589FC74ACE}"/>
              </a:ext>
            </a:extLst>
          </p:cNvPr>
          <p:cNvSpPr/>
          <p:nvPr/>
        </p:nvSpPr>
        <p:spPr>
          <a:xfrm>
            <a:off x="1527849" y="1836233"/>
            <a:ext cx="2155902" cy="2891883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0476BC-F724-7105-EAE3-6CC8FCBB0F31}"/>
              </a:ext>
            </a:extLst>
          </p:cNvPr>
          <p:cNvSpPr/>
          <p:nvPr/>
        </p:nvSpPr>
        <p:spPr>
          <a:xfrm>
            <a:off x="5460251" y="1836232"/>
            <a:ext cx="2155902" cy="2891883"/>
          </a:xfrm>
          <a:prstGeom prst="rect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Google Shape;265;p30">
            <a:extLst>
              <a:ext uri="{FF2B5EF4-FFF2-40B4-BE49-F238E27FC236}">
                <a16:creationId xmlns:a16="http://schemas.microsoft.com/office/drawing/2014/main" id="{DC18CC1F-9BFB-EA9D-011F-08C99489724E}"/>
              </a:ext>
            </a:extLst>
          </p:cNvPr>
          <p:cNvSpPr txBox="1">
            <a:spLocks/>
          </p:cNvSpPr>
          <p:nvPr/>
        </p:nvSpPr>
        <p:spPr>
          <a:xfrm flipH="1">
            <a:off x="1345582" y="2115015"/>
            <a:ext cx="2237677" cy="2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●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○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■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●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○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■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●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○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2857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900"/>
              <a:buFont typeface="Assistant Light"/>
              <a:buChar char="■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171450" indent="0" algn="ctr">
              <a:buClr>
                <a:schemeClr val="bg1"/>
              </a:buClr>
              <a:buNone/>
            </a:pPr>
            <a:r>
              <a:rPr lang="en-US" sz="1100" b="1" u="sng" dirty="0">
                <a:solidFill>
                  <a:schemeClr val="bg1"/>
                </a:solidFill>
              </a:rPr>
              <a:t>Dynamic Cultural Adaptation Using Reinforcement Learning</a:t>
            </a:r>
          </a:p>
          <a:p>
            <a:pPr marL="171450" indent="0" algn="just">
              <a:buClr>
                <a:schemeClr val="bg1"/>
              </a:buClr>
              <a:buNone/>
            </a:pPr>
            <a:endParaRPr lang="en-US" sz="1100" dirty="0">
              <a:solidFill>
                <a:schemeClr val="bg1"/>
              </a:solidFill>
            </a:endParaRPr>
          </a:p>
          <a:p>
            <a:pPr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bg1"/>
                </a:solidFill>
              </a:rPr>
              <a:t>Feedback Loop</a:t>
            </a:r>
            <a:r>
              <a:rPr lang="en-US" sz="1100" dirty="0">
                <a:solidFill>
                  <a:schemeClr val="bg1"/>
                </a:solidFill>
              </a:rPr>
              <a:t>: Implement RL to continuously improve the matching algorithm based on feedback.</a:t>
            </a:r>
          </a:p>
          <a:p>
            <a:pPr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bg1"/>
                </a:solidFill>
              </a:rPr>
              <a:t>Outcome Learning</a:t>
            </a:r>
            <a:r>
              <a:rPr lang="en-US" sz="1100" dirty="0">
                <a:solidFill>
                  <a:schemeClr val="bg1"/>
                </a:solidFill>
              </a:rPr>
              <a:t>: Use frameworks like Ray </a:t>
            </a:r>
            <a:r>
              <a:rPr lang="en-US" sz="1100" dirty="0" err="1">
                <a:solidFill>
                  <a:schemeClr val="bg1"/>
                </a:solidFill>
              </a:rPr>
              <a:t>RLlib</a:t>
            </a:r>
            <a:r>
              <a:rPr lang="en-US" sz="1100" dirty="0">
                <a:solidFill>
                  <a:schemeClr val="bg1"/>
                </a:solidFill>
              </a:rPr>
              <a:t> to adapt recommendations based on session outcomes.</a:t>
            </a:r>
          </a:p>
        </p:txBody>
      </p:sp>
      <p:sp>
        <p:nvSpPr>
          <p:cNvPr id="17" name="Google Shape;265;p30">
            <a:extLst>
              <a:ext uri="{FF2B5EF4-FFF2-40B4-BE49-F238E27FC236}">
                <a16:creationId xmlns:a16="http://schemas.microsoft.com/office/drawing/2014/main" id="{DCC8C3B6-3F17-13D3-54B9-5D946D33CE42}"/>
              </a:ext>
            </a:extLst>
          </p:cNvPr>
          <p:cNvSpPr txBox="1">
            <a:spLocks/>
          </p:cNvSpPr>
          <p:nvPr/>
        </p:nvSpPr>
        <p:spPr>
          <a:xfrm flipH="1">
            <a:off x="5348736" y="2174488"/>
            <a:ext cx="2267415" cy="2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●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○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■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●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○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■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●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○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2857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900"/>
              <a:buFont typeface="Assistant Light"/>
              <a:buChar char="■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171450" indent="0" algn="ctr">
              <a:buClr>
                <a:schemeClr val="bg1"/>
              </a:buClr>
              <a:buNone/>
            </a:pPr>
            <a:r>
              <a:rPr lang="en-US" sz="1100" b="1" u="sng" dirty="0">
                <a:solidFill>
                  <a:schemeClr val="bg1"/>
                </a:solidFill>
              </a:rPr>
              <a:t>Post-Session Feedback and Continuous Learning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bg1"/>
                </a:solidFill>
              </a:rPr>
              <a:t>Collecting Feedback</a:t>
            </a:r>
            <a:r>
              <a:rPr lang="en-US" sz="1100" dirty="0">
                <a:solidFill>
                  <a:schemeClr val="bg1"/>
                </a:solidFill>
              </a:rPr>
              <a:t>: Gather feedback from both clients and providers post-session to refine the model.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bg1"/>
                </a:solidFill>
              </a:rPr>
              <a:t>Training for Bias Reduction</a:t>
            </a:r>
            <a:r>
              <a:rPr lang="en-US" sz="1100" dirty="0">
                <a:solidFill>
                  <a:schemeClr val="bg1"/>
                </a:solidFill>
              </a:rPr>
              <a:t>: Continuously train the model to reduce biases and improve accuracy in future matches.</a:t>
            </a:r>
          </a:p>
        </p:txBody>
      </p:sp>
    </p:spTree>
    <p:extLst>
      <p:ext uri="{BB962C8B-B14F-4D97-AF65-F5344CB8AC3E}">
        <p14:creationId xmlns:p14="http://schemas.microsoft.com/office/powerpoint/2010/main" val="2018538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929">
            <a:hlinkClick r:id="" action="ppaction://media"/>
            <a:extLst>
              <a:ext uri="{FF2B5EF4-FFF2-40B4-BE49-F238E27FC236}">
                <a16:creationId xmlns:a16="http://schemas.microsoft.com/office/drawing/2014/main" id="{7A5F5442-1AC3-1462-AEB6-2D318F9A99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4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rketing Newsletter">
  <a:themeElements>
    <a:clrScheme name="Simple Light">
      <a:dk1>
        <a:srgbClr val="378E7B"/>
      </a:dk1>
      <a:lt1>
        <a:srgbClr val="F3F3F3"/>
      </a:lt1>
      <a:dk2>
        <a:srgbClr val="D9D9D9"/>
      </a:dk2>
      <a:lt2>
        <a:srgbClr val="52AF9B"/>
      </a:lt2>
      <a:accent1>
        <a:srgbClr val="26AD90"/>
      </a:accent1>
      <a:accent2>
        <a:srgbClr val="30B99C"/>
      </a:accent2>
      <a:accent3>
        <a:srgbClr val="0B5848"/>
      </a:accent3>
      <a:accent4>
        <a:srgbClr val="6BDFC6"/>
      </a:accent4>
      <a:accent5>
        <a:srgbClr val="0BB490"/>
      </a:accent5>
      <a:accent6>
        <a:srgbClr val="34DBB7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490</Words>
  <Application>Microsoft Office PowerPoint</Application>
  <PresentationFormat>On-screen Show (16:9)</PresentationFormat>
  <Paragraphs>91</Paragraphs>
  <Slides>13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Nunito Sans ExtraBold</vt:lpstr>
      <vt:lpstr>Arial</vt:lpstr>
      <vt:lpstr>Nunito Sans</vt:lpstr>
      <vt:lpstr>Fira Sans Extra Condensed Medium</vt:lpstr>
      <vt:lpstr>Assistant Light</vt:lpstr>
      <vt:lpstr>Pontano Sans</vt:lpstr>
      <vt:lpstr>Marketing Newsletter</vt:lpstr>
      <vt:lpstr>AI-Powered Cultural Bridge</vt:lpstr>
      <vt:lpstr>PowerPoint Presentation</vt:lpstr>
      <vt:lpstr>TABLE OF CONTENTS</vt:lpstr>
      <vt:lpstr>PowerPoint Presentation</vt:lpstr>
      <vt:lpstr>WORKFLOW </vt:lpstr>
      <vt:lpstr>SECTOR NEWS</vt:lpstr>
      <vt:lpstr>AI  MODEL  DESCRIPTION</vt:lpstr>
      <vt:lpstr>AI  MODEL 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Arya Satam</dc:creator>
  <cp:lastModifiedBy>Shloka Bhatt</cp:lastModifiedBy>
  <cp:revision>9</cp:revision>
  <dcterms:modified xsi:type="dcterms:W3CDTF">2024-09-29T16:31:14Z</dcterms:modified>
</cp:coreProperties>
</file>